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notesMasterIdLst>
    <p:notesMasterId r:id="rId15"/>
  </p:notesMasterIdLst>
  <p:sldIdLst>
    <p:sldId id="256" r:id="rId2"/>
    <p:sldId id="275" r:id="rId3"/>
    <p:sldId id="272" r:id="rId4"/>
    <p:sldId id="302" r:id="rId5"/>
    <p:sldId id="290" r:id="rId6"/>
    <p:sldId id="283" r:id="rId7"/>
    <p:sldId id="284" r:id="rId8"/>
    <p:sldId id="294" r:id="rId9"/>
    <p:sldId id="285" r:id="rId10"/>
    <p:sldId id="303" r:id="rId11"/>
    <p:sldId id="298" r:id="rId12"/>
    <p:sldId id="292" r:id="rId13"/>
    <p:sldId id="304" r:id="rId14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DE7F6A-7392-4722-8043-D4AA673D7782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EDEC84-D693-48A2-95D1-60E5A42AA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699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62ED1-73DF-428A-86F9-AC6CDC6604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6CDE81-1CF6-4141-8583-7BF8322205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E0E37-66C1-4DA6-B736-0987853CF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A2BB-7FE1-41BB-B5C3-76B63F2EE463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F9D74E-1374-4401-9E40-A092A1920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2BE652-F87B-4701-82AD-416646A60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6E9A1-643A-4E4D-BC43-C0034ED1C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56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A4B58-E8E6-44D0-8C99-ED52B15AD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FE29F2-185D-4A5A-BC06-4AAB4EDDD6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A7698-2702-47A3-B50A-B33D0F528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A2BB-7FE1-41BB-B5C3-76B63F2EE463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DAA3C-6FC2-4B20-ACFE-3F3171809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01B8CC-7FB4-4BA0-B6DB-886E34237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6E9A1-643A-4E4D-BC43-C0034ED1C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394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FD5D8B-3678-47ED-A783-5DC130C7D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69862A-99B7-4E48-B043-8EABC0C46A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248588-9381-4ADC-8746-492CAD4B0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A2BB-7FE1-41BB-B5C3-76B63F2EE463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23A9C-E2D4-4C85-84C3-9138284CF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DC8702-DD16-4C01-87CD-DD4044FE7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6E9A1-643A-4E4D-BC43-C0034ED1C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186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8C692-7ADA-43D9-AA7D-E7F7A7256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C08CF-9A31-44FB-9A82-D739151DD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484BEE-D3FD-4C23-993E-269BDD812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A2BB-7FE1-41BB-B5C3-76B63F2EE463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73DB9-E31A-4CC9-BE6A-3481DBF3B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A38DF-FD4A-4167-9C59-08E3E9C72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6E9A1-643A-4E4D-BC43-C0034ED1C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408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C8FEC-6528-475B-BEA3-C98365F9E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6676D8-49FF-43ED-A31C-11CAC0782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3DE15-7EAD-4F0E-806B-C24F403DC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A2BB-7FE1-41BB-B5C3-76B63F2EE463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BFB8A0-6739-4A20-8D28-D43C53371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0CFEE-2271-4EAD-85FA-8E8D4DE23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6E9A1-643A-4E4D-BC43-C0034ED1C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431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67200-003B-4BD4-B76C-88FFA9DE6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6B646-AE46-4DAF-A25F-6083BD0D07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50802D-46BF-431A-AA01-25D0025128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0B24FA-6F0E-412B-9AB7-96AA6088C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A2BB-7FE1-41BB-B5C3-76B63F2EE463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33127C-8E50-457B-9F51-17122B1ED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B2FA54-98FA-4E18-BAAF-621C01F0F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6E9A1-643A-4E4D-BC43-C0034ED1C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494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F8EF2-0D03-499E-B7F5-CA0BC1965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781E3D-8D1A-4A6E-92A5-98594D263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E3F877-FB42-4DBE-8A9B-CA786520D2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DFD16B-4AF6-489C-8D31-4BBB7A3498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44F549-CA34-4C82-AE34-0094442253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DA2BA0-2718-4565-A155-613305B89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A2BB-7FE1-41BB-B5C3-76B63F2EE463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0A4C3A-11E1-4F26-AA59-CC9FBF814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574A85-88EC-4FCA-BB49-95F037AC1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6E9A1-643A-4E4D-BC43-C0034ED1C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743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3611B-4C73-4D8E-834B-8F8A32A0A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022B0E-751C-4437-971B-A0CF70F4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A2BB-7FE1-41BB-B5C3-76B63F2EE463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824D5E-8B1B-429E-AC69-F10EE3E3A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27474B-6010-4469-BDD2-12E3CB86F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6E9A1-643A-4E4D-BC43-C0034ED1C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099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9C7D82-C064-4EB6-8ECB-EF27FD1C2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A2BB-7FE1-41BB-B5C3-76B63F2EE463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F60CDD-80D6-4FE8-BA03-1EEA8B0AB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5D1C1-C982-4FC7-A68E-AE6A3ED5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6E9A1-643A-4E4D-BC43-C0034ED1C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48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3DEE9-C4DE-41B4-A0AE-BE12620B0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E0888-BDE1-45B0-92AC-BD89D0441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020000-87C0-416E-BAC6-F09E6E4D8F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0335EA-BD10-434B-B4F7-EA18ACE31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A2BB-7FE1-41BB-B5C3-76B63F2EE463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727476-E130-4BB1-BAFE-B6E6D526A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2102FD-B32D-4DF3-B11C-EF5A87997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6E9A1-643A-4E4D-BC43-C0034ED1C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669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4D2B2-5EB4-4BD0-ABC5-3F1159135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721837-86A6-4FD7-8044-77642F1A2C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71B3C2-2F56-4269-AE88-5EBAC4CDAC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2224F6-33F0-4946-B8E8-FFBAAF7E2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A2BB-7FE1-41BB-B5C3-76B63F2EE463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89DC1C-1710-4835-9960-87ACF9234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ACCEF0-8EA6-439A-A440-AEAF3B453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6E9A1-643A-4E4D-BC43-C0034ED1C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95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30D91E-A5DC-42E6-97FF-5B66BA53F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D5118E-5B6B-41EB-B8A8-5E66C29E5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B0E68B-BF13-4D50-8303-4953B1B0CE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61A2BB-7FE1-41BB-B5C3-76B63F2EE463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8FA36-7DFD-4A31-8F19-DC9E932EF2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10AA9-E5F1-4510-B416-14BEA6E674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6E9A1-643A-4E4D-BC43-C0034ED1C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174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2B2E3-FEE2-4E12-BA98-5EAF2E420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4088" y="593874"/>
            <a:ext cx="8301693" cy="371240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  <a:cs typeface="Times New Roman" panose="02020603050405020304" pitchFamily="18" charset="0"/>
              </a:rPr>
              <a:t>LNHS</a:t>
            </a:r>
            <a:r>
              <a:rPr lang="en-US" dirty="0">
                <a:latin typeface="Lucida Fax" panose="02060602050505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  <a:cs typeface="Times New Roman" panose="02020603050405020304" pitchFamily="18" charset="0"/>
              </a:rPr>
              <a:t>PTSA </a:t>
            </a:r>
            <a:br>
              <a:rPr lang="en-US" dirty="0"/>
            </a:br>
            <a:r>
              <a:rPr lang="en-US" sz="5800" dirty="0">
                <a:solidFill>
                  <a:schemeClr val="bg2">
                    <a:lumMod val="50000"/>
                  </a:schemeClr>
                </a:solidFill>
              </a:rPr>
              <a:t>Wednesday</a:t>
            </a:r>
            <a:br>
              <a:rPr lang="en-US" sz="58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5800" dirty="0">
                <a:solidFill>
                  <a:schemeClr val="bg2">
                    <a:lumMod val="50000"/>
                  </a:schemeClr>
                </a:solidFill>
              </a:rPr>
              <a:t>November 16, 2022</a:t>
            </a:r>
            <a:br>
              <a:rPr lang="en-US" sz="58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5800" dirty="0">
                <a:solidFill>
                  <a:schemeClr val="bg2">
                    <a:lumMod val="50000"/>
                  </a:schemeClr>
                </a:solidFill>
              </a:rPr>
              <a:t>6:30pm</a:t>
            </a:r>
            <a:br>
              <a:rPr lang="en-US" sz="58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5800" dirty="0">
                <a:solidFill>
                  <a:schemeClr val="bg2">
                    <a:lumMod val="50000"/>
                  </a:schemeClr>
                </a:solidFill>
              </a:rPr>
              <a:t>General Meeting</a:t>
            </a:r>
            <a:br>
              <a:rPr lang="en-US" dirty="0"/>
            </a:br>
            <a:r>
              <a:rPr lang="en-US" sz="2200" dirty="0"/>
              <a:t>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88237F-D0EF-4493-A3A1-FCAB7EBB7E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6219" y="4547451"/>
            <a:ext cx="11559562" cy="1957847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Followed By Guest Speaker…</a:t>
            </a:r>
          </a:p>
          <a:p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Ms. Kari Grimm, Kari’s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</a:rPr>
              <a:t>Kloset</a:t>
            </a:r>
            <a:endParaRPr lang="en-US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CDE8C3-CDFC-4918-A6EA-0949B62E9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19" y="835048"/>
            <a:ext cx="3202450" cy="323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566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2CA5C516-26F9-D7B8-B71F-9E6B42E1E6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487" y="0"/>
            <a:ext cx="71250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31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5F8F388-A71B-4075-9740-3E3080934EAE}"/>
              </a:ext>
            </a:extLst>
          </p:cNvPr>
          <p:cNvSpPr/>
          <p:nvPr/>
        </p:nvSpPr>
        <p:spPr>
          <a:xfrm>
            <a:off x="1977656" y="383616"/>
            <a:ext cx="97902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PTSA STAFF APPRECIATION</a:t>
            </a:r>
            <a:endParaRPr lang="en-US" sz="5400" dirty="0"/>
          </a:p>
        </p:txBody>
      </p:sp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29A597A-DD62-4176-B969-D4408FD46D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17"/>
          <a:stretch/>
        </p:blipFill>
        <p:spPr>
          <a:xfrm>
            <a:off x="424066" y="383616"/>
            <a:ext cx="6104918" cy="2500261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42FBD18-A493-4FA4-9BF7-EDF3C5F7DD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95" r="47412"/>
          <a:stretch/>
        </p:blipFill>
        <p:spPr>
          <a:xfrm>
            <a:off x="7389835" y="224710"/>
            <a:ext cx="3819541" cy="6464851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7FDB246-C464-4BEF-BB61-327D2D58EF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29" t="32615" b="34769"/>
          <a:stretch/>
        </p:blipFill>
        <p:spPr>
          <a:xfrm>
            <a:off x="2194560" y="2883877"/>
            <a:ext cx="4067153" cy="382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30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CDE8C3-CDFC-4918-A6EA-0949B62E9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83" y="503323"/>
            <a:ext cx="1634812" cy="1648905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241607-C00D-4DB0-8E76-A2B956FBE3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1303" y="2280509"/>
            <a:ext cx="11521689" cy="435581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7000" b="1" dirty="0">
                <a:solidFill>
                  <a:schemeClr val="bg2">
                    <a:lumMod val="25000"/>
                  </a:schemeClr>
                </a:solidFill>
              </a:rPr>
              <a:t>www.LNHSPTSA.com</a:t>
            </a:r>
          </a:p>
          <a:p>
            <a:pPr marL="0" indent="0" algn="ctr">
              <a:buNone/>
            </a:pPr>
            <a:r>
              <a:rPr lang="en-US" sz="6800" b="1" dirty="0">
                <a:solidFill>
                  <a:schemeClr val="bg2">
                    <a:lumMod val="25000"/>
                  </a:schemeClr>
                </a:solidFill>
              </a:rPr>
              <a:t>www.Facebook.com/LNHSPTSA</a:t>
            </a:r>
          </a:p>
          <a:p>
            <a:pPr marL="0" indent="0" algn="ctr">
              <a:buNone/>
            </a:pPr>
            <a:r>
              <a:rPr lang="en-US" sz="5000" b="1" u="sng" dirty="0">
                <a:solidFill>
                  <a:srgbClr val="C00000"/>
                </a:solidFill>
              </a:rPr>
              <a:t>SAVE THE DATE</a:t>
            </a:r>
          </a:p>
          <a:p>
            <a:pPr marL="0" indent="0" algn="ctr">
              <a:buNone/>
            </a:pPr>
            <a:r>
              <a:rPr lang="en-US" sz="5200" b="1" i="1" dirty="0">
                <a:solidFill>
                  <a:srgbClr val="C00000"/>
                </a:solidFill>
              </a:rPr>
              <a:t>Next General Meeting</a:t>
            </a:r>
          </a:p>
          <a:p>
            <a:pPr marL="0" indent="0" algn="ctr">
              <a:buNone/>
            </a:pPr>
            <a:r>
              <a:rPr lang="en-US" sz="5200" b="1" i="1" dirty="0">
                <a:solidFill>
                  <a:srgbClr val="C00000"/>
                </a:solidFill>
              </a:rPr>
              <a:t>Tuesday, January 17</a:t>
            </a:r>
            <a:r>
              <a:rPr lang="en-US" sz="5200" b="1" i="1">
                <a:solidFill>
                  <a:srgbClr val="C00000"/>
                </a:solidFill>
              </a:rPr>
              <a:t>, 2023 </a:t>
            </a:r>
            <a:r>
              <a:rPr lang="en-US" sz="5200" b="1" i="1" dirty="0">
                <a:solidFill>
                  <a:srgbClr val="C00000"/>
                </a:solidFill>
              </a:rPr>
              <a:t>at 6:30pm</a:t>
            </a:r>
          </a:p>
          <a:p>
            <a:pPr marL="0" indent="0" algn="ctr">
              <a:buNone/>
            </a:pPr>
            <a:r>
              <a:rPr lang="en-US" sz="5200" b="1" i="1" dirty="0">
                <a:solidFill>
                  <a:srgbClr val="C00000"/>
                </a:solidFill>
              </a:rPr>
              <a:t>Nominating Committee Elections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F8F388-A71B-4075-9740-3E3080934EAE}"/>
              </a:ext>
            </a:extLst>
          </p:cNvPr>
          <p:cNvSpPr/>
          <p:nvPr/>
        </p:nvSpPr>
        <p:spPr>
          <a:xfrm>
            <a:off x="1977656" y="383616"/>
            <a:ext cx="97902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PTSA STAFF APPRECIATION</a:t>
            </a:r>
            <a:endParaRPr lang="en-US" sz="5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8D8BAF-9387-41D6-98CD-8CB23FC6C013}"/>
              </a:ext>
            </a:extLst>
          </p:cNvPr>
          <p:cNvSpPr txBox="1"/>
          <p:nvPr/>
        </p:nvSpPr>
        <p:spPr>
          <a:xfrm>
            <a:off x="1892596" y="362786"/>
            <a:ext cx="71107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STAY CONNECTED</a:t>
            </a:r>
          </a:p>
          <a:p>
            <a:pPr algn="ctr"/>
            <a:r>
              <a:rPr lang="en-US" sz="6000" b="1" dirty="0"/>
              <a:t>WITH LNHS PTSA</a:t>
            </a:r>
            <a:endParaRPr lang="en-US" sz="4500" b="1" dirty="0"/>
          </a:p>
        </p:txBody>
      </p:sp>
      <p:pic>
        <p:nvPicPr>
          <p:cNvPr id="3074" name="Picture 2" descr="Free Instagram Cliparts, Download Free Instagram Cliparts png images, Free  ClipArts on Clipart Library">
            <a:extLst>
              <a:ext uri="{FF2B5EF4-FFF2-40B4-BE49-F238E27FC236}">
                <a16:creationId xmlns:a16="http://schemas.microsoft.com/office/drawing/2014/main" id="{FCCF84C7-59BF-4C65-9788-24599F961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9448" y="597878"/>
            <a:ext cx="1983544" cy="148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acebook clipart clipart kid 2">
            <a:extLst>
              <a:ext uri="{FF2B5EF4-FFF2-40B4-BE49-F238E27FC236}">
                <a16:creationId xmlns:a16="http://schemas.microsoft.com/office/drawing/2014/main" id="{E28E66CC-D7B8-4B94-B010-C6A254323B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6" r="2083"/>
          <a:stretch/>
        </p:blipFill>
        <p:spPr bwMode="auto">
          <a:xfrm>
            <a:off x="8499997" y="493658"/>
            <a:ext cx="1510781" cy="165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177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2B2E3-FEE2-4E12-BA98-5EAF2E420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0791" y="414154"/>
            <a:ext cx="8493765" cy="1426432"/>
          </a:xfrm>
        </p:spPr>
        <p:txBody>
          <a:bodyPr>
            <a:normAutofit/>
          </a:bodyPr>
          <a:lstStyle/>
          <a:p>
            <a:r>
              <a:rPr lang="en-US" sz="5000" b="1" dirty="0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  <a:cs typeface="Times New Roman" panose="02020603050405020304" pitchFamily="18" charset="0"/>
              </a:rPr>
              <a:t>LNHS</a:t>
            </a:r>
            <a:r>
              <a:rPr lang="en-US" sz="5000" dirty="0">
                <a:latin typeface="Lucida Fax" panose="020606020505050202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  <a:cs typeface="Times New Roman" panose="02020603050405020304" pitchFamily="18" charset="0"/>
              </a:rPr>
              <a:t>PTSA </a:t>
            </a:r>
            <a:br>
              <a:rPr lang="en-US" sz="5000" dirty="0"/>
            </a:br>
            <a:r>
              <a:rPr lang="en-US" sz="4000" b="1" dirty="0"/>
              <a:t>November Meeting Topic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8370FF5-11EE-2ED0-1761-222D0DC90BFF}"/>
              </a:ext>
            </a:extLst>
          </p:cNvPr>
          <p:cNvSpPr txBox="1">
            <a:spLocks/>
          </p:cNvSpPr>
          <p:nvPr/>
        </p:nvSpPr>
        <p:spPr>
          <a:xfrm>
            <a:off x="1715511" y="2345273"/>
            <a:ext cx="9679106" cy="3875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/>
              <a:t>Meet Our</a:t>
            </a:r>
          </a:p>
          <a:p>
            <a:r>
              <a:rPr lang="en-US" sz="6000" b="1" dirty="0"/>
              <a:t>LNHS PTSA Staff Liaison</a:t>
            </a:r>
          </a:p>
          <a:p>
            <a:r>
              <a:rPr lang="en-US" sz="6000" b="1" dirty="0"/>
              <a:t>Founder of Kari’s </a:t>
            </a:r>
            <a:r>
              <a:rPr lang="en-US" sz="6000" b="1" dirty="0" err="1"/>
              <a:t>Kloset</a:t>
            </a:r>
            <a:endParaRPr lang="en-US" sz="6000" b="1" dirty="0"/>
          </a:p>
          <a:p>
            <a:r>
              <a:rPr lang="en-US" sz="6000" b="1" i="1" dirty="0">
                <a:solidFill>
                  <a:srgbClr val="002060"/>
                </a:solidFill>
              </a:rPr>
              <a:t>Ms. Kari Grimm</a:t>
            </a:r>
          </a:p>
        </p:txBody>
      </p:sp>
      <p:pic>
        <p:nvPicPr>
          <p:cNvPr id="9" name="Picture 8" descr="A blu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C8CE613B-7122-8BB7-A66F-A4CD440DE0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" t="5714" r="6191" b="5185"/>
          <a:stretch/>
        </p:blipFill>
        <p:spPr>
          <a:xfrm>
            <a:off x="1240598" y="238255"/>
            <a:ext cx="1774008" cy="177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231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image1.png">
            <a:extLst>
              <a:ext uri="{FF2B5EF4-FFF2-40B4-BE49-F238E27FC236}">
                <a16:creationId xmlns:a16="http://schemas.microsoft.com/office/drawing/2014/main" id="{A3EEDCB2-90B1-4FEE-9CFB-F82303789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"/>
          <a:stretch>
            <a:fillRect/>
          </a:stretch>
        </p:blipFill>
        <p:spPr bwMode="auto">
          <a:xfrm>
            <a:off x="10058076" y="182762"/>
            <a:ext cx="1904737" cy="182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C49230F-4948-4382-BAFE-C614AEB91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223" y="44694"/>
            <a:ext cx="8468833" cy="1519648"/>
          </a:xfrm>
        </p:spPr>
        <p:txBody>
          <a:bodyPr>
            <a:normAutofit/>
          </a:bodyPr>
          <a:lstStyle/>
          <a:p>
            <a:pPr algn="ctr"/>
            <a:r>
              <a:rPr lang="en-US" altLang="en-US" b="1" dirty="0" bmk="_Hlk40609761">
                <a:solidFill>
                  <a:srgbClr val="002060"/>
                </a:solidFill>
                <a:latin typeface="Arial" panose="020B060402020202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t>LNHS PTSA Meeting Agenda</a:t>
            </a:r>
            <a:br>
              <a:rPr lang="en-US" altLang="en-US" b="1" dirty="0" bmk="_Hlk40609761">
                <a:solidFill>
                  <a:srgbClr val="002060"/>
                </a:solidFill>
                <a:latin typeface="Arial" panose="020B0604020202020204" pitchFamily="34" charset="0"/>
                <a:ea typeface="Arial Narrow" panose="020B0606020202030204" pitchFamily="34" charset="0"/>
                <a:cs typeface="Arial" panose="020B0604020202020204" pitchFamily="34" charset="0"/>
              </a:rPr>
            </a:br>
            <a:r>
              <a:rPr lang="en-US" altLang="en-US" b="1" dirty="0" bmk="_Hlk40609761">
                <a:solidFill>
                  <a:srgbClr val="002060"/>
                </a:solidFill>
                <a:latin typeface="Arial" panose="020B060402020202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t>November 16, 2022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3EA0BA2-9BA3-4806-9B96-A1B29D7AEB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1852" y="1155307"/>
            <a:ext cx="5934148" cy="4823373"/>
          </a:xfrm>
        </p:spPr>
        <p:txBody>
          <a:bodyPr>
            <a:no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kumimoji="0" lang="en-US" altLang="en-US" sz="2400" b="1" i="0" u="sng" strike="noStrike" cap="none" normalizeH="0" baseline="0" dirty="0" bmk="_Hlk4060976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Agenda</a:t>
            </a:r>
            <a:r>
              <a:rPr kumimoji="0" lang="en-US" altLang="en-US" sz="2400" b="0" i="0" u="none" strike="noStrike" cap="none" normalizeH="0" baseline="0" dirty="0" bmk="_Hlk4060976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: </a:t>
            </a:r>
            <a:endParaRPr kumimoji="0" lang="en-US" altLang="en-US" sz="2400" b="0" i="0" u="none" strike="noStrike" cap="none" normalizeH="0" baseline="0" dirty="0" bmk="_Hlk4060976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18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Welcome/Confirm Quorum/FB Live Attendees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18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Meeting Called to Order by President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18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Introductions/Special Guests</a:t>
            </a:r>
          </a:p>
          <a:p>
            <a:pPr marL="0" indent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endParaRPr lang="en-US" altLang="en-US" sz="600" dirty="0" bmk="_Hlk40609761"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1800" u="sng" dirty="0" bmk="_Hlk40609761">
                <a:solidFill>
                  <a:srgbClr val="1C1E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Position</a:t>
            </a:r>
            <a:r>
              <a:rPr lang="en-US" altLang="en-US" sz="1800" dirty="0" bmk="_Hlk40609761">
                <a:solidFill>
                  <a:srgbClr val="1C1E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			</a:t>
            </a:r>
            <a:r>
              <a:rPr lang="en-US" altLang="en-US" sz="1800" u="sng" dirty="0" bmk="_Hlk40609761">
                <a:solidFill>
                  <a:srgbClr val="1C1E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Board Members</a:t>
            </a:r>
            <a:endParaRPr kumimoji="0" lang="en-US" altLang="en-US" sz="1800" b="0" i="0" u="none" strike="noStrike" cap="none" normalizeH="0" baseline="0" dirty="0" bmk="_Hlk40609761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1800" dirty="0" bmk="_Hlk40609761">
                <a:solidFill>
                  <a:srgbClr val="1C1E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President                 	Christal Feldman</a:t>
            </a:r>
            <a:endParaRPr kumimoji="0" lang="en-US" altLang="en-US" sz="1800" b="0" i="0" u="none" strike="noStrike" cap="none" normalizeH="0" baseline="0" dirty="0" bmk="_Hlk40609761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1800" dirty="0" bmk="_Hlk40609761">
                <a:solidFill>
                  <a:srgbClr val="1C1E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1st VP - Membership         	Brenda Meadows</a:t>
            </a:r>
            <a:endParaRPr kumimoji="0" lang="en-US" altLang="en-US" sz="1800" b="0" i="0" u="none" strike="noStrike" cap="none" normalizeH="0" baseline="0" dirty="0" bmk="_Hlk40609761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1800" dirty="0" bmk="_Hlk40609761">
                <a:solidFill>
                  <a:srgbClr val="1C1E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Treasurer                           	Michelle </a:t>
            </a:r>
            <a:r>
              <a:rPr lang="en-US" altLang="en-US" sz="1800" dirty="0" err="1" bmk="_Hlk40609761">
                <a:solidFill>
                  <a:srgbClr val="1C1E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Adamick</a:t>
            </a:r>
            <a:endParaRPr lang="en-US" altLang="en-US" sz="1800" dirty="0" bmk="_Hlk40609761">
              <a:solidFill>
                <a:srgbClr val="1C1E2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kumimoji="0" lang="en-US" altLang="en-US" sz="1800" b="0" i="0" u="none" strike="noStrike" cap="none" normalizeH="0" baseline="0" dirty="0" bmk="_Hlk40609761">
                <a:ln>
                  <a:noFill/>
                </a:ln>
                <a:solidFill>
                  <a:srgbClr val="1C1E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Recording Secretary	Gabriella Nguyen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1800" dirty="0" bmk="_Hlk40609761">
                <a:solidFill>
                  <a:srgbClr val="1C1E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Corresponding Secretary	Sophia Rogers</a:t>
            </a:r>
            <a:endParaRPr kumimoji="0" lang="en-US" altLang="en-US" sz="1800" b="0" i="0" u="none" strike="noStrike" cap="none" normalizeH="0" baseline="0" dirty="0" bmk="_Hlk40609761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lvl="0" indent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1800" dirty="0" bmk="_Hlk40609761">
                <a:solidFill>
                  <a:srgbClr val="1C1E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 	</a:t>
            </a:r>
            <a:r>
              <a:rPr lang="en-US" altLang="en-US" sz="1800" u="sng" dirty="0" bmk="_Hlk40609761">
                <a:solidFill>
                  <a:srgbClr val="1C1E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Chairs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1800" dirty="0" bmk="_Hlk40609761">
                <a:solidFill>
                  <a:srgbClr val="1C1E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LWL Advisors		Suzanne Arnold/Tania Abreu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Finance			Gita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Raghoonandan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Staff Appreciation		Angie Garcia/Iris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Metel</a:t>
            </a:r>
            <a:endParaRPr 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 Master		Erika Remley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1800" dirty="0" bmk="_Hlk40609761">
                <a:solidFill>
                  <a:srgbClr val="1C1E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Staff Liaison		Kari Grimm</a:t>
            </a:r>
            <a:endParaRPr 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endParaRPr lang="en-US" altLang="en-US" sz="1600" dirty="0" bmk="_Hlk40609761">
              <a:solidFill>
                <a:srgbClr val="1C1E2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endParaRPr lang="en-US" altLang="en-US" sz="1800" dirty="0" bmk="_Hlk40609761">
              <a:solidFill>
                <a:srgbClr val="1C1E2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endParaRPr lang="en-US" altLang="en-US" sz="1050" dirty="0" bmk="_Hlk40609761">
              <a:latin typeface="Arial" panose="020B060402020202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endParaRPr kumimoji="0" lang="en-US" altLang="en-US" sz="2400" b="0" i="0" u="none" strike="noStrike" cap="none" normalizeH="0" baseline="0" dirty="0" bmk="_Hlk4060976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F4D3B89-6828-40E5-9135-5C24A744A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52957" y="1370480"/>
            <a:ext cx="6234706" cy="4823373"/>
          </a:xfrm>
        </p:spPr>
        <p:txBody>
          <a:bodyPr>
            <a:norm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2000" b="1" u="sng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OLD BUSINESS</a:t>
            </a:r>
            <a:endParaRPr kumimoji="0" lang="en-US" altLang="en-US" sz="2000" b="0" i="0" u="none" strike="noStrike" cap="none" normalizeH="0" baseline="0" dirty="0" bmk="_Hlk4060976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Approval of Past Minutes (October)</a:t>
            </a:r>
            <a:endParaRPr kumimoji="0" lang="en-US" altLang="en-US" sz="2000" b="0" i="0" u="none" strike="noStrike" cap="none" normalizeH="0" baseline="0" dirty="0" bmk="_Hlk4060976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Review of October Financial Report</a:t>
            </a:r>
          </a:p>
          <a:p>
            <a:pPr marL="0" indent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endParaRPr lang="en-US" altLang="en-US" sz="600" b="1" u="sng" dirty="0" bmk="_Hlk40609761">
              <a:latin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2000" b="1" u="sng" dirty="0" bmk="_Hlk40609761">
                <a:latin typeface="Arial" panose="020B0604020202020204" pitchFamily="34" charset="0"/>
              </a:rPr>
              <a:t>NEW BUSINESS</a:t>
            </a:r>
          </a:p>
          <a:p>
            <a:pPr marL="0" indent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endParaRPr lang="en-US" altLang="en-US" sz="200" b="1" u="sng" dirty="0" bmk="_Hlk40609761"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Principal Update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Membership Updates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Spirit Wear Sales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Legacy Brick Campaign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kumimoji="0" lang="en-US" altLang="en-US" sz="2000" b="0" i="0" u="none" strike="noStrike" cap="none" dirty="0" bmk="_Hlk4060976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Amazon Smile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Staff Appreciation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Learn with Lions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Communication Updates/Announcements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Next General Meeting - Tuesday, 1/17 at 6:30pm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endParaRPr lang="en-US" altLang="en-US" sz="600" dirty="0" bmk="_Hlk40609761"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</a:rPr>
              <a:t>Meeting Adjourned by President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endParaRPr 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ACE7AD2-2AF8-4756-ACD0-54B59D97A0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19763"/>
            <a:ext cx="12192000" cy="1353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056" tIns="457056" rIns="457056" bIns="45705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" algn="l"/>
              </a:tabLst>
            </a:pPr>
            <a:br>
              <a:rPr kumimoji="0" lang="en-US" altLang="en-US" sz="2000" b="1" i="0" u="sng" strike="noStrike" cap="none" normalizeH="0" baseline="0" dirty="0" bmk="_Hlk4060976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</a:br>
            <a:endParaRPr kumimoji="0" lang="en-US" altLang="en-US" sz="800" b="0" i="0" u="none" strike="noStrike" cap="none" normalizeH="0" baseline="0" dirty="0" bmk="_Hlk4060976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D71596-928B-47EB-A220-6CBABE2ED40F}"/>
              </a:ext>
            </a:extLst>
          </p:cNvPr>
          <p:cNvSpPr txBox="1"/>
          <p:nvPr/>
        </p:nvSpPr>
        <p:spPr>
          <a:xfrm>
            <a:off x="0" y="6028163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dirty="0" bmk="_Hlk40609761">
                <a:solidFill>
                  <a:srgbClr val="002060"/>
                </a:solidFill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November Meeting Topic: Meet our PTSA Staff Liaison, Ms. Kari Grimm </a:t>
            </a:r>
          </a:p>
          <a:p>
            <a:pPr algn="ctr"/>
            <a:r>
              <a:rPr lang="en-US" altLang="en-US" sz="2400" dirty="0" bmk="_Hlk40609761">
                <a:solidFill>
                  <a:srgbClr val="002060"/>
                </a:solidFill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(Founder of Kari’s </a:t>
            </a:r>
            <a:r>
              <a:rPr lang="en-US" altLang="en-US" sz="2400" dirty="0" err="1" bmk="_Hlk40609761">
                <a:solidFill>
                  <a:srgbClr val="002060"/>
                </a:solidFill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Kloset</a:t>
            </a:r>
            <a:r>
              <a:rPr lang="en-US" altLang="en-US" sz="2400" dirty="0" bmk="_Hlk40609761">
                <a:solidFill>
                  <a:srgbClr val="002060"/>
                </a:solidFill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4614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CDE8C3-CDFC-4918-A6EA-0949B62E9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485" y="509544"/>
            <a:ext cx="1454634" cy="1467174"/>
          </a:xfrm>
          <a:prstGeom prst="rect">
            <a:avLst/>
          </a:prstGeom>
        </p:spPr>
      </p:pic>
      <p:sp>
        <p:nvSpPr>
          <p:cNvPr id="4" name="Title 7">
            <a:extLst>
              <a:ext uri="{FF2B5EF4-FFF2-40B4-BE49-F238E27FC236}">
                <a16:creationId xmlns:a16="http://schemas.microsoft.com/office/drawing/2014/main" id="{C6B10F1F-8EF6-4A16-96D6-4376CD07C0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035" y="1976718"/>
            <a:ext cx="3677535" cy="3845859"/>
          </a:xfrm>
        </p:spPr>
        <p:txBody>
          <a:bodyPr>
            <a:normAutofit/>
          </a:bodyPr>
          <a:lstStyle/>
          <a:p>
            <a:r>
              <a:rPr lang="en-US" dirty="0"/>
              <a:t>PAST</a:t>
            </a:r>
            <a:br>
              <a:rPr lang="en-US" dirty="0"/>
            </a:br>
            <a:r>
              <a:rPr lang="en-US" dirty="0"/>
              <a:t>MINUTES</a:t>
            </a:r>
            <a:br>
              <a:rPr lang="en-US" dirty="0"/>
            </a:br>
            <a:r>
              <a:rPr lang="en-US" sz="3300" dirty="0"/>
              <a:t>FOR APPROVAL</a:t>
            </a:r>
            <a:br>
              <a:rPr lang="en-US" sz="2400" dirty="0"/>
            </a:br>
            <a:r>
              <a:rPr lang="en-US" sz="2700" b="1" dirty="0"/>
              <a:t>October 18, 2022</a:t>
            </a:r>
            <a:br>
              <a:rPr lang="en-US" sz="2700" b="1" dirty="0"/>
            </a:br>
            <a:br>
              <a:rPr lang="en-US" sz="2400" dirty="0"/>
            </a:br>
            <a:endParaRPr lang="en-US" b="1" dirty="0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F914816-B8F2-B6C2-E375-9188A9DD7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288" y="105245"/>
            <a:ext cx="5297771" cy="664750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04379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CDE8C3-CDFC-4918-A6EA-0949B62E9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359" y="354162"/>
            <a:ext cx="1454634" cy="146717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103D87D4-8F08-4B42-8233-6BBD293884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1831" y="1313214"/>
            <a:ext cx="5143691" cy="3390931"/>
          </a:xfrm>
        </p:spPr>
        <p:txBody>
          <a:bodyPr>
            <a:normAutofit/>
          </a:bodyPr>
          <a:lstStyle/>
          <a:p>
            <a:r>
              <a:rPr lang="en-US" dirty="0"/>
              <a:t>FINANCIAL REPORT</a:t>
            </a:r>
            <a:br>
              <a:rPr lang="en-US" dirty="0"/>
            </a:br>
            <a:r>
              <a:rPr lang="en-US" sz="3300" dirty="0"/>
              <a:t>FOR APPROVAL</a:t>
            </a:r>
            <a:br>
              <a:rPr lang="en-US" sz="2400" dirty="0"/>
            </a:br>
            <a:r>
              <a:rPr lang="en-US" sz="2700" b="1" dirty="0"/>
              <a:t>October 2022 Financial Report </a:t>
            </a:r>
            <a:br>
              <a:rPr lang="en-US" sz="2700" b="1" dirty="0"/>
            </a:br>
            <a:endParaRPr lang="en-US" sz="2200" b="1" i="1" dirty="0"/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E0EDD5FE-4AE1-BF68-B885-787B3E9A6E52}"/>
              </a:ext>
            </a:extLst>
          </p:cNvPr>
          <p:cNvSpPr txBox="1">
            <a:spLocks/>
          </p:cNvSpPr>
          <p:nvPr/>
        </p:nvSpPr>
        <p:spPr>
          <a:xfrm>
            <a:off x="-8550" y="4290834"/>
            <a:ext cx="5718551" cy="199742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u="sng" dirty="0"/>
              <a:t>Year to Date Summary</a:t>
            </a:r>
            <a:br>
              <a:rPr lang="en-US" sz="2400" dirty="0"/>
            </a:br>
            <a:r>
              <a:rPr lang="en-US" sz="2400" dirty="0"/>
              <a:t>October Beginning Balance - </a:t>
            </a:r>
            <a:r>
              <a:rPr lang="en-US" sz="2400" b="1" dirty="0"/>
              <a:t>$8,324.25</a:t>
            </a:r>
          </a:p>
          <a:p>
            <a:r>
              <a:rPr lang="en-US" sz="2400" dirty="0"/>
              <a:t>October Ending Balance - </a:t>
            </a:r>
            <a:r>
              <a:rPr lang="en-US" sz="2400" b="1" dirty="0"/>
              <a:t>$8,452.01</a:t>
            </a:r>
          </a:p>
          <a:p>
            <a:r>
              <a:rPr lang="en-US" sz="2400" b="1" i="1" dirty="0">
                <a:solidFill>
                  <a:srgbClr val="FF0000"/>
                </a:solidFill>
              </a:rPr>
              <a:t>Grant Applications Available after Thanksgiving</a:t>
            </a:r>
            <a:endParaRPr lang="en-US" sz="2200" b="1" i="1" dirty="0">
              <a:solidFill>
                <a:srgbClr val="FF0000"/>
              </a:solidFill>
            </a:endParaRPr>
          </a:p>
        </p:txBody>
      </p:sp>
      <p:pic>
        <p:nvPicPr>
          <p:cNvPr id="6" name="Picture 5" descr="A close-up of a document&#10;&#10;Description automatically generated with medium confidence">
            <a:extLst>
              <a:ext uri="{FF2B5EF4-FFF2-40B4-BE49-F238E27FC236}">
                <a16:creationId xmlns:a16="http://schemas.microsoft.com/office/drawing/2014/main" id="{8CD52E11-B033-09CF-9A94-B2B8E5836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195" y="142824"/>
            <a:ext cx="3868718" cy="507879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0" name="Picture 9" descr="A piece of paper with writing&#10;&#10;Description automatically generated with medium confidence">
            <a:extLst>
              <a:ext uri="{FF2B5EF4-FFF2-40B4-BE49-F238E27FC236}">
                <a16:creationId xmlns:a16="http://schemas.microsoft.com/office/drawing/2014/main" id="{A7995E5C-CA03-DF14-ED7F-F676496201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4" b="67097"/>
          <a:stretch/>
        </p:blipFill>
        <p:spPr>
          <a:xfrm>
            <a:off x="7266194" y="5176194"/>
            <a:ext cx="3868719" cy="155294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50840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CDE8C3-CDFC-4918-A6EA-0949B62E9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895" y="191145"/>
            <a:ext cx="1454634" cy="1467174"/>
          </a:xfrm>
          <a:prstGeom prst="rect">
            <a:avLst/>
          </a:prstGeom>
        </p:spPr>
      </p:pic>
      <p:sp>
        <p:nvSpPr>
          <p:cNvPr id="6" name="Title 7">
            <a:extLst>
              <a:ext uri="{FF2B5EF4-FFF2-40B4-BE49-F238E27FC236}">
                <a16:creationId xmlns:a16="http://schemas.microsoft.com/office/drawing/2014/main" id="{7A35DBE0-7C66-4484-AAAA-344E9F530D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333" y="1658319"/>
            <a:ext cx="5721758" cy="4368408"/>
          </a:xfrm>
        </p:spPr>
        <p:txBody>
          <a:bodyPr>
            <a:normAutofit fontScale="90000"/>
          </a:bodyPr>
          <a:lstStyle/>
          <a:p>
            <a:r>
              <a:rPr lang="en-US" dirty="0"/>
              <a:t>PTSA</a:t>
            </a:r>
            <a:br>
              <a:rPr lang="en-US" dirty="0"/>
            </a:br>
            <a:r>
              <a:rPr lang="en-US" dirty="0"/>
              <a:t>MEMBERSHIP</a:t>
            </a:r>
            <a:br>
              <a:rPr lang="en-US" dirty="0"/>
            </a:br>
            <a:r>
              <a:rPr lang="en-US" sz="2700" b="1" dirty="0"/>
              <a:t>- Currently Over </a:t>
            </a:r>
            <a:r>
              <a:rPr lang="en-US" sz="3600" b="1" dirty="0">
                <a:solidFill>
                  <a:srgbClr val="FF0000"/>
                </a:solidFill>
              </a:rPr>
              <a:t>590</a:t>
            </a:r>
            <a:r>
              <a:rPr lang="en-US" sz="2700" b="1" dirty="0"/>
              <a:t> Memberships Received</a:t>
            </a:r>
            <a:br>
              <a:rPr lang="en-US" sz="2700" b="1" dirty="0"/>
            </a:br>
            <a:r>
              <a:rPr lang="en-US" sz="2700" b="1" dirty="0"/>
              <a:t>- Our Goal is 650 Memberships</a:t>
            </a:r>
            <a:br>
              <a:rPr lang="en-US" sz="2700" b="1" dirty="0"/>
            </a:br>
            <a:br>
              <a:rPr lang="en-US" sz="2700" b="1" dirty="0"/>
            </a:br>
            <a:r>
              <a:rPr lang="en-US" sz="2700" b="1" u="sng" dirty="0"/>
              <a:t>Membership Options</a:t>
            </a:r>
            <a:br>
              <a:rPr lang="en-US" sz="2700" b="1" u="sng" dirty="0"/>
            </a:br>
            <a:r>
              <a:rPr lang="en-US" sz="2700" b="1" dirty="0"/>
              <a:t>Parent/Adult - $10</a:t>
            </a:r>
            <a:br>
              <a:rPr lang="en-US" sz="2700" b="1" dirty="0"/>
            </a:br>
            <a:r>
              <a:rPr lang="en-US" sz="2700" b="1" dirty="0"/>
              <a:t>Teachers &amp; Staff - $5</a:t>
            </a:r>
            <a:br>
              <a:rPr lang="en-US" sz="2700" b="1" dirty="0"/>
            </a:br>
            <a:r>
              <a:rPr lang="en-US" sz="2700" b="1" dirty="0"/>
              <a:t>Students - $5</a:t>
            </a:r>
            <a:br>
              <a:rPr lang="en-US" sz="2700" b="1" dirty="0"/>
            </a:br>
            <a:r>
              <a:rPr lang="en-US" sz="2700" b="1" dirty="0"/>
              <a:t>(Includes Discount Card)</a:t>
            </a:r>
            <a:endParaRPr lang="en-US" b="1" dirty="0"/>
          </a:p>
        </p:txBody>
      </p:sp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F825078D-8D06-BCA4-CC7D-79479BE5E7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"/>
          <a:stretch/>
        </p:blipFill>
        <p:spPr>
          <a:xfrm>
            <a:off x="6443128" y="228594"/>
            <a:ext cx="4934833" cy="640079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028" name="Picture 4" descr="Thank You Images | Free Vectors, Stock Photos &amp; PSD">
            <a:extLst>
              <a:ext uri="{FF2B5EF4-FFF2-40B4-BE49-F238E27FC236}">
                <a16:creationId xmlns:a16="http://schemas.microsoft.com/office/drawing/2014/main" id="{266A5664-F950-A3FD-4A0C-86EBE5A4B2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9" t="6666" r="15445" b="2787"/>
          <a:stretch/>
        </p:blipFill>
        <p:spPr bwMode="auto">
          <a:xfrm rot="21276668">
            <a:off x="3932230" y="550592"/>
            <a:ext cx="2133562" cy="192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518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384B3E-B317-45CB-9DE3-30DF84BA3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625" y="325195"/>
            <a:ext cx="1634812" cy="1648905"/>
          </a:xfrm>
          <a:prstGeom prst="rect">
            <a:avLst/>
          </a:prstGeom>
        </p:spPr>
      </p:pic>
      <p:sp>
        <p:nvSpPr>
          <p:cNvPr id="5" name="Title 7">
            <a:extLst>
              <a:ext uri="{FF2B5EF4-FFF2-40B4-BE49-F238E27FC236}">
                <a16:creationId xmlns:a16="http://schemas.microsoft.com/office/drawing/2014/main" id="{D52520DC-A1E7-419C-895C-47F0577762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9742" y="2279952"/>
            <a:ext cx="5230578" cy="3705212"/>
          </a:xfrm>
        </p:spPr>
        <p:txBody>
          <a:bodyPr>
            <a:normAutofit fontScale="90000"/>
          </a:bodyPr>
          <a:lstStyle/>
          <a:p>
            <a:r>
              <a:rPr lang="en-US" dirty="0"/>
              <a:t>SPIRIT WEAR</a:t>
            </a:r>
            <a:br>
              <a:rPr lang="en-US" dirty="0"/>
            </a:br>
            <a:r>
              <a:rPr lang="en-US" sz="2700" b="1" dirty="0"/>
              <a:t>- New Designs &amp; More Sizes</a:t>
            </a:r>
            <a:br>
              <a:rPr lang="en-US" sz="2700" b="1" dirty="0"/>
            </a:br>
            <a:r>
              <a:rPr lang="en-US" sz="2700" b="1" i="1" dirty="0"/>
              <a:t>(Youth up to Adult 3XL)</a:t>
            </a:r>
            <a:br>
              <a:rPr lang="en-US" sz="2700" b="1" i="1" dirty="0"/>
            </a:br>
            <a:r>
              <a:rPr lang="en-US" sz="2700" b="1" dirty="0"/>
              <a:t>- Added Hats, Visors and Dry Fit Shirts</a:t>
            </a:r>
            <a:br>
              <a:rPr lang="en-US" sz="2700" b="1" dirty="0"/>
            </a:br>
            <a:r>
              <a:rPr lang="en-US" sz="2700" b="1" dirty="0"/>
              <a:t> - Stay Tuned for More Options</a:t>
            </a:r>
            <a:br>
              <a:rPr lang="en-US" sz="2700" b="1" dirty="0"/>
            </a:br>
            <a:r>
              <a:rPr lang="en-US" sz="2200" b="1" i="1" dirty="0"/>
              <a:t>(Sweatpants, Tank Tops, Polos and Windbreakers)</a:t>
            </a:r>
            <a:br>
              <a:rPr lang="en-US" sz="2200" b="1" i="1" dirty="0"/>
            </a:br>
            <a:r>
              <a:rPr lang="en-US" sz="2700" b="1" dirty="0"/>
              <a:t>- Spirit Store On Campus</a:t>
            </a:r>
            <a:br>
              <a:rPr lang="en-US" sz="2700" b="1" dirty="0"/>
            </a:br>
            <a:r>
              <a:rPr lang="en-US" sz="2200" b="1" i="1" dirty="0"/>
              <a:t>(Winter Dates TBD)</a:t>
            </a:r>
            <a:br>
              <a:rPr lang="en-US" sz="2200" b="1" i="1" dirty="0"/>
            </a:br>
            <a:r>
              <a:rPr lang="en-US" sz="2700" b="1" dirty="0"/>
              <a:t>- Selling at Athletic Games</a:t>
            </a:r>
            <a:br>
              <a:rPr lang="en-US" sz="2700" b="1" dirty="0"/>
            </a:br>
            <a:r>
              <a:rPr lang="en-US" sz="2700" b="1" dirty="0"/>
              <a:t>- Projected to Raise OVER $15,000</a:t>
            </a:r>
            <a:endParaRPr lang="en-US" b="1" dirty="0"/>
          </a:p>
        </p:txBody>
      </p:sp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15CAA42D-3905-537B-C185-31FEE4F9C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681" y="325195"/>
            <a:ext cx="4785360" cy="620761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2042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91DC68-BB24-46B6-B49D-A783EF86FB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276" y="786187"/>
            <a:ext cx="1634812" cy="1648905"/>
          </a:xfrm>
          <a:prstGeom prst="rect">
            <a:avLst/>
          </a:prstGeom>
        </p:spPr>
      </p:pic>
      <p:sp>
        <p:nvSpPr>
          <p:cNvPr id="6" name="Title 7">
            <a:extLst>
              <a:ext uri="{FF2B5EF4-FFF2-40B4-BE49-F238E27FC236}">
                <a16:creationId xmlns:a16="http://schemas.microsoft.com/office/drawing/2014/main" id="{EAFAAB0C-E307-41F2-B7D0-542AAEA73D1A}"/>
              </a:ext>
            </a:extLst>
          </p:cNvPr>
          <p:cNvSpPr txBox="1">
            <a:spLocks/>
          </p:cNvSpPr>
          <p:nvPr/>
        </p:nvSpPr>
        <p:spPr>
          <a:xfrm>
            <a:off x="249549" y="2815383"/>
            <a:ext cx="5292267" cy="376843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LEGACY</a:t>
            </a:r>
          </a:p>
          <a:p>
            <a:r>
              <a:rPr lang="en-US" dirty="0"/>
              <a:t>BRICK SALES</a:t>
            </a:r>
            <a:br>
              <a:rPr lang="en-US" dirty="0"/>
            </a:br>
            <a:r>
              <a:rPr lang="en-US" sz="2700" b="1" dirty="0"/>
              <a:t>- Great Gift for Seniors &amp; Alumni</a:t>
            </a:r>
          </a:p>
          <a:p>
            <a:r>
              <a:rPr lang="en-US" sz="2700" b="1" dirty="0"/>
              <a:t>- Special Pricing for Clubs</a:t>
            </a:r>
          </a:p>
          <a:p>
            <a:r>
              <a:rPr lang="en-US" sz="2700" b="1" dirty="0"/>
              <a:t>- Business Bricks Available</a:t>
            </a:r>
          </a:p>
          <a:p>
            <a:r>
              <a:rPr lang="en-US" sz="2700" b="1" u="sng" dirty="0">
                <a:solidFill>
                  <a:srgbClr val="FF0000"/>
                </a:solidFill>
              </a:rPr>
              <a:t>DEADLINE FOR JANUARY INSTALLATION</a:t>
            </a:r>
          </a:p>
          <a:p>
            <a:r>
              <a:rPr lang="en-US" sz="3300" b="1" dirty="0">
                <a:solidFill>
                  <a:srgbClr val="FF0000"/>
                </a:solidFill>
              </a:rPr>
              <a:t>FRIDAY, DECEMBER 9TH</a:t>
            </a:r>
          </a:p>
          <a:p>
            <a:endParaRPr lang="en-US" sz="2700" b="1" dirty="0"/>
          </a:p>
        </p:txBody>
      </p:sp>
      <p:pic>
        <p:nvPicPr>
          <p:cNvPr id="5" name="Picture 4" descr="A screenshot of a website&#10;&#10;Description automatically generated with medium confidence">
            <a:extLst>
              <a:ext uri="{FF2B5EF4-FFF2-40B4-BE49-F238E27FC236}">
                <a16:creationId xmlns:a16="http://schemas.microsoft.com/office/drawing/2014/main" id="{0BF7B9D0-E5D8-E574-971B-0589966E98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456" y="232005"/>
            <a:ext cx="4908220" cy="635181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28337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384B3E-B317-45CB-9DE3-30DF84BA3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41" y="405834"/>
            <a:ext cx="2132075" cy="2150455"/>
          </a:xfrm>
          <a:prstGeom prst="rect">
            <a:avLst/>
          </a:prstGeom>
        </p:spPr>
      </p:pic>
      <p:sp>
        <p:nvSpPr>
          <p:cNvPr id="11" name="Title 7">
            <a:extLst>
              <a:ext uri="{FF2B5EF4-FFF2-40B4-BE49-F238E27FC236}">
                <a16:creationId xmlns:a16="http://schemas.microsoft.com/office/drawing/2014/main" id="{2E0E015D-2B1A-4DBF-A1A5-7C715F17E2B2}"/>
              </a:ext>
            </a:extLst>
          </p:cNvPr>
          <p:cNvSpPr txBox="1">
            <a:spLocks/>
          </p:cNvSpPr>
          <p:nvPr/>
        </p:nvSpPr>
        <p:spPr>
          <a:xfrm>
            <a:off x="2462179" y="587125"/>
            <a:ext cx="8288948" cy="20846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tx2"/>
                </a:solidFill>
              </a:rPr>
              <a:t>Add Lake Nona High School </a:t>
            </a:r>
          </a:p>
          <a:p>
            <a:r>
              <a:rPr lang="en-US" sz="5400" b="1" dirty="0">
                <a:solidFill>
                  <a:schemeClr val="tx2"/>
                </a:solidFill>
              </a:rPr>
              <a:t>to Your Amazon Account </a:t>
            </a:r>
          </a:p>
          <a:p>
            <a:r>
              <a:rPr lang="en-US" sz="5400" b="1" dirty="0">
                <a:solidFill>
                  <a:schemeClr val="tx2"/>
                </a:solidFill>
              </a:rPr>
              <a:t>while shopping ONLINE!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8C8303E-06BF-443A-BA27-D25BDAAC9E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0" r="7420"/>
          <a:stretch/>
        </p:blipFill>
        <p:spPr>
          <a:xfrm>
            <a:off x="2202583" y="3114593"/>
            <a:ext cx="7786833" cy="267135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575965F7-334A-D531-20E2-9C3B7A3B57C9}"/>
              </a:ext>
            </a:extLst>
          </p:cNvPr>
          <p:cNvSpPr txBox="1">
            <a:spLocks/>
          </p:cNvSpPr>
          <p:nvPr/>
        </p:nvSpPr>
        <p:spPr>
          <a:xfrm>
            <a:off x="2588916" y="5854636"/>
            <a:ext cx="7014166" cy="8324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/>
              <a:t>www.smile.amazon.com</a:t>
            </a:r>
          </a:p>
        </p:txBody>
      </p:sp>
    </p:spTree>
    <p:extLst>
      <p:ext uri="{BB962C8B-B14F-4D97-AF65-F5344CB8AC3E}">
        <p14:creationId xmlns:p14="http://schemas.microsoft.com/office/powerpoint/2010/main" val="295125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A3D5083A-2A12-0010-F4F0-3CE9F86D1A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92" b="6732"/>
          <a:stretch/>
        </p:blipFill>
        <p:spPr>
          <a:xfrm>
            <a:off x="6437922" y="3907001"/>
            <a:ext cx="5532277" cy="218982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CDE8C3-CDFC-4918-A6EA-0949B62E92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11" y="370157"/>
            <a:ext cx="1634812" cy="164890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F5593A8E-9F43-436D-BADC-416AC9D124BF}"/>
              </a:ext>
            </a:extLst>
          </p:cNvPr>
          <p:cNvSpPr txBox="1">
            <a:spLocks/>
          </p:cNvSpPr>
          <p:nvPr/>
        </p:nvSpPr>
        <p:spPr>
          <a:xfrm>
            <a:off x="41256" y="1856552"/>
            <a:ext cx="5780180" cy="23803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/>
              <a:t>STAFF </a:t>
            </a:r>
          </a:p>
          <a:p>
            <a:r>
              <a:rPr lang="en-US" sz="8000" dirty="0"/>
              <a:t>APPRECIATION</a:t>
            </a:r>
            <a:endParaRPr lang="en-US" sz="4700" b="1" dirty="0"/>
          </a:p>
        </p:txBody>
      </p:sp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7A5EA86E-B9EF-05E4-97DA-D7424E0F9C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85382">
            <a:off x="5032779" y="691891"/>
            <a:ext cx="2675572" cy="205514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D855E1-F662-8178-5FAB-AEB72BE72F10}"/>
              </a:ext>
            </a:extLst>
          </p:cNvPr>
          <p:cNvSpPr txBox="1"/>
          <p:nvPr/>
        </p:nvSpPr>
        <p:spPr>
          <a:xfrm>
            <a:off x="2514211" y="548216"/>
            <a:ext cx="28320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002060"/>
                </a:solidFill>
              </a:rPr>
              <a:t>October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</a:rPr>
              <a:t>Mailbox Treat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443386-DD7E-837F-E943-635D368A1BC0}"/>
              </a:ext>
            </a:extLst>
          </p:cNvPr>
          <p:cNvSpPr txBox="1"/>
          <p:nvPr/>
        </p:nvSpPr>
        <p:spPr>
          <a:xfrm>
            <a:off x="6959242" y="6177999"/>
            <a:ext cx="4903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November - Chili Cook-off</a:t>
            </a:r>
            <a:endParaRPr lang="en-US" sz="3200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09C599D6-FCB1-139A-8470-60B800EF3B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81511" y="589840"/>
            <a:ext cx="2700240" cy="205514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425C39-E8DB-BFBC-29DD-5982715F43EF}"/>
              </a:ext>
            </a:extLst>
          </p:cNvPr>
          <p:cNvSpPr txBox="1"/>
          <p:nvPr/>
        </p:nvSpPr>
        <p:spPr>
          <a:xfrm>
            <a:off x="8655841" y="3011073"/>
            <a:ext cx="3206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Staff Sanity Stash</a:t>
            </a:r>
            <a:endParaRPr lang="en-US" sz="3200" dirty="0"/>
          </a:p>
        </p:txBody>
      </p:sp>
      <p:pic>
        <p:nvPicPr>
          <p:cNvPr id="12" name="Picture 1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0875AFC-B7B8-218C-3655-80D6661FEC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69" b="4615"/>
          <a:stretch/>
        </p:blipFill>
        <p:spPr>
          <a:xfrm>
            <a:off x="2514211" y="4369237"/>
            <a:ext cx="4160787" cy="234720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CDFCD0BF-22F0-EF39-9BE0-CF604AE159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03238">
            <a:off x="409293" y="4486098"/>
            <a:ext cx="2351956" cy="176396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991181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7691</TotalTime>
  <Words>495</Words>
  <Application>Microsoft Office PowerPoint</Application>
  <PresentationFormat>Widescreen</PresentationFormat>
  <Paragraphs>81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Lucida Fax</vt:lpstr>
      <vt:lpstr>Office Theme</vt:lpstr>
      <vt:lpstr>LNHS PTSA  Wednesday November 16, 2022 6:30pm General Meeting  </vt:lpstr>
      <vt:lpstr>LNHS PTSA Meeting Agenda November 16, 2022</vt:lpstr>
      <vt:lpstr>PAST MINUTES FOR APPROVAL October 18, 2022  </vt:lpstr>
      <vt:lpstr>FINANCIAL REPORT FOR APPROVAL October 2022 Financial Report  </vt:lpstr>
      <vt:lpstr>PTSA MEMBERSHIP - Currently Over 590 Memberships Received - Our Goal is 650 Memberships  Membership Options Parent/Adult - $10 Teachers &amp; Staff - $5 Students - $5 (Includes Discount Card)</vt:lpstr>
      <vt:lpstr>SPIRIT WEAR - New Designs &amp; More Sizes (Youth up to Adult 3XL) - Added Hats, Visors and Dry Fit Shirts  - Stay Tuned for More Options (Sweatpants, Tank Tops, Polos and Windbreakers) - Spirit Store On Campus (Winter Dates TBD) - Selling at Athletic Games - Projected to Raise OVER $15,000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LNHS PTSA  November Meeting Topic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Suzanne Arnold</dc:creator>
  <cp:lastModifiedBy>Adam Feldman</cp:lastModifiedBy>
  <cp:revision>122</cp:revision>
  <cp:lastPrinted>2022-10-18T21:03:25Z</cp:lastPrinted>
  <dcterms:created xsi:type="dcterms:W3CDTF">2020-05-17T03:39:29Z</dcterms:created>
  <dcterms:modified xsi:type="dcterms:W3CDTF">2022-12-12T05:50:14Z</dcterms:modified>
</cp:coreProperties>
</file>